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</p:sldIdLst>
  <p:sldSz cx="6858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5920"/>
    <a:srgbClr val="3D9366"/>
    <a:srgbClr val="42A06F"/>
    <a:srgbClr val="CF1356"/>
    <a:srgbClr val="1D62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238" autoAdjust="0"/>
  </p:normalViewPr>
  <p:slideViewPr>
    <p:cSldViewPr snapToGrid="0">
      <p:cViewPr varScale="1">
        <p:scale>
          <a:sx n="94" d="100"/>
          <a:sy n="94" d="100"/>
        </p:scale>
        <p:origin x="9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3B217F-5BF1-4AB1-B047-3007D91246EF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D4A69-F04A-4B10-A5E4-35C708AE0C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815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7D4A69-F04A-4B10-A5E4-35C708AE0C43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9255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122363"/>
            <a:ext cx="58293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602038"/>
            <a:ext cx="51435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28744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73161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50544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130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4189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709740"/>
            <a:ext cx="5915025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4589465"/>
            <a:ext cx="5915025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38049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825625"/>
            <a:ext cx="29146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825625"/>
            <a:ext cx="291465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97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65127"/>
            <a:ext cx="5915025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681163"/>
            <a:ext cx="2901255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505075"/>
            <a:ext cx="2901255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681163"/>
            <a:ext cx="2915543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2505075"/>
            <a:ext cx="2915543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35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18782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4844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7200"/>
            <a:ext cx="2211884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987427"/>
            <a:ext cx="347186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7400"/>
            <a:ext cx="2211884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41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7200"/>
            <a:ext cx="2211884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987427"/>
            <a:ext cx="3471863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7400"/>
            <a:ext cx="2211884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6649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65127"/>
            <a:ext cx="59150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825625"/>
            <a:ext cx="59150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6356352"/>
            <a:ext cx="1543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8B397-BD22-4F05-941E-83F7DB4D8D9C}" type="datetimeFigureOut">
              <a:rPr lang="ru-RU" smtClean="0"/>
              <a:t>02.04.2024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6356352"/>
            <a:ext cx="23145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6356352"/>
            <a:ext cx="15430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18FC30-DDE7-4B86-A6AD-04C6817E96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0391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2590799"/>
            <a:ext cx="6492240" cy="41148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9160" y="218485"/>
            <a:ext cx="1816765" cy="38257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35281" y="874506"/>
            <a:ext cx="592328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ПРОГРАММА ДОЛГОСРОЧНЫХ СБЕРЕЖЕНИЙ:</a:t>
            </a:r>
          </a:p>
          <a:p>
            <a:pPr algn="ctr"/>
            <a:r>
              <a:rPr lang="ru-RU" sz="2800" b="1" dirty="0" smtClean="0">
                <a:solidFill>
                  <a:srgbClr val="42A06F"/>
                </a:solidFill>
              </a:rPr>
              <a:t>что такое и как будет работать.</a:t>
            </a:r>
            <a:endParaRPr lang="ru-RU" sz="2800" b="1" dirty="0">
              <a:solidFill>
                <a:srgbClr val="42A06F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041" y="2940971"/>
            <a:ext cx="284480" cy="44773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1574" y="187248"/>
            <a:ext cx="1747552" cy="44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191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9160" y="794343"/>
            <a:ext cx="60280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2024 года в России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заработала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Программа долгосрочных сбережений. Это новый сберегательный инструмент, который поможет в будущем получать дополнительный доход.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33482" y="2183211"/>
            <a:ext cx="50657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solidFill>
                  <a:srgbClr val="42A06F"/>
                </a:solidFill>
              </a:rPr>
              <a:t>Программа долгосрочных сбережений (ПДС) –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это новый сберегательный инструмент. С его помощью можно сформировать подушку финансовой безопасности на случай особых жизненных ситуаций либо получать пассивный доход в будущем.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69480" y="4391714"/>
            <a:ext cx="60147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E85920"/>
                </a:solidFill>
              </a:rPr>
              <a:t>Для того чтобы стать участником программы, нужно будет заключить договор с одним или несколькими Негосударственными пенсионными </a:t>
            </a:r>
            <a:r>
              <a:rPr lang="ru-RU" sz="2000" b="1" dirty="0" smtClean="0">
                <a:solidFill>
                  <a:srgbClr val="E85920"/>
                </a:solidFill>
              </a:rPr>
              <a:t>фондами</a:t>
            </a:r>
            <a:r>
              <a:rPr lang="ru-RU" sz="2000" b="1" dirty="0">
                <a:solidFill>
                  <a:srgbClr val="E85920"/>
                </a:solidFill>
              </a:rPr>
              <a:t>.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369480" y="2496494"/>
            <a:ext cx="1020124" cy="1127760"/>
          </a:xfrm>
          <a:prstGeom prst="flowChartConnector">
            <a:avLst/>
          </a:prstGeom>
          <a:solidFill>
            <a:schemeClr val="bg1"/>
          </a:solidFill>
          <a:ln w="38100">
            <a:solidFill>
              <a:srgbClr val="3D93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3D9366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6832" y="2398654"/>
            <a:ext cx="71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b="1" dirty="0" smtClean="0">
                <a:solidFill>
                  <a:srgbClr val="3D9366"/>
                </a:solidFill>
              </a:rPr>
              <a:t>!</a:t>
            </a:r>
            <a:endParaRPr lang="ru-RU" sz="8000" b="1" dirty="0">
              <a:solidFill>
                <a:srgbClr val="3D9366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00" y="6169331"/>
            <a:ext cx="1816765" cy="44504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4982" y="5523099"/>
            <a:ext cx="957155" cy="1091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64290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4946" y="636469"/>
            <a:ext cx="5854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3D9366"/>
                </a:solidFill>
              </a:rPr>
              <a:t>Сбережения участника Программы будут формироваться из следующих источников: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59084" y="2320593"/>
            <a:ext cx="390658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собственные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взносы,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r>
              <a:rPr lang="ru-RU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софинансирование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государства,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инвестиционный доход,</a:t>
            </a:r>
          </a:p>
          <a:p>
            <a:pPr algn="just">
              <a:lnSpc>
                <a:spcPct val="150000"/>
              </a:lnSpc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средства пенсионных накоплений.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713" y="191422"/>
            <a:ext cx="1816765" cy="44504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0134" y="2320593"/>
            <a:ext cx="438950" cy="34140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783" y="2792195"/>
            <a:ext cx="408467" cy="38408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0134" y="3176276"/>
            <a:ext cx="390178" cy="3718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20134" y="3660071"/>
            <a:ext cx="390178" cy="37188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922" y="4189531"/>
            <a:ext cx="3261745" cy="2392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409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8050" y="381445"/>
            <a:ext cx="6075680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Преимущества участия в программе</a:t>
            </a:r>
          </a:p>
          <a:p>
            <a:pPr algn="ctr"/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  <a:latin typeface="+mj-lt"/>
            </a:endParaRPr>
          </a:p>
          <a:p>
            <a:pPr algn="ctr"/>
            <a:r>
              <a:rPr lang="ru-RU" b="1" dirty="0" smtClean="0">
                <a:solidFill>
                  <a:srgbClr val="3D9366"/>
                </a:solidFill>
              </a:rPr>
              <a:t>Первое: </a:t>
            </a:r>
            <a:r>
              <a:rPr lang="ru-RU" b="1" dirty="0" err="1" smtClean="0">
                <a:solidFill>
                  <a:srgbClr val="3D9366"/>
                </a:solidFill>
              </a:rPr>
              <a:t>софинансирование</a:t>
            </a:r>
            <a:r>
              <a:rPr lang="ru-RU" b="1" dirty="0" smtClean="0">
                <a:solidFill>
                  <a:srgbClr val="3D9366"/>
                </a:solidFill>
              </a:rPr>
              <a:t> государства</a:t>
            </a:r>
            <a:endParaRPr lang="ru-RU" b="1" dirty="0">
              <a:solidFill>
                <a:srgbClr val="3D9366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435" y="2202210"/>
            <a:ext cx="390580" cy="48584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999" y="6121692"/>
            <a:ext cx="1816765" cy="44504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53955" y="1467644"/>
            <a:ext cx="608977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Сбережения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участников программы будут увеличиваться за счет перечислений государства. Максимальная сумма таких перечислений – 36 тысяч рублей в год в течение трех лет после вступления в программу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algn="just"/>
            <a:endParaRPr lang="ru-RU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5">
            <a:duotone>
              <a:prstClr val="black"/>
              <a:srgbClr val="3D9366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781287" y="1040371"/>
            <a:ext cx="531465" cy="28653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2006" y="3061621"/>
            <a:ext cx="1278197" cy="117535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8480" y="4343707"/>
            <a:ext cx="59052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E85920"/>
                </a:solidFill>
              </a:rPr>
              <a:t>На господдержку смогут рассчитывать те, кто будет делать ежегодные взносы по договору долгосрочных сбережений в сумме не менее 2 тысяч рублей.</a:t>
            </a:r>
          </a:p>
        </p:txBody>
      </p:sp>
    </p:spTree>
    <p:extLst>
      <p:ext uri="{BB962C8B-B14F-4D97-AF65-F5344CB8AC3E}">
        <p14:creationId xmlns:p14="http://schemas.microsoft.com/office/powerpoint/2010/main" val="2124046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3640" y="692170"/>
            <a:ext cx="28011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D9366"/>
                </a:solidFill>
              </a:rPr>
              <a:t>Второе: налоговый </a:t>
            </a:r>
            <a:r>
              <a:rPr lang="ru-RU" b="1" dirty="0" smtClean="0">
                <a:solidFill>
                  <a:srgbClr val="3D9366"/>
                </a:solidFill>
              </a:rPr>
              <a:t>вычет.</a:t>
            </a:r>
            <a:endParaRPr lang="ru-RU" b="1" dirty="0">
              <a:solidFill>
                <a:srgbClr val="3D9366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2257" y="1084355"/>
            <a:ext cx="485386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Ежегодно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 средств, внесенных на счет, можно будет получить налоговый вычет. Максимальный размер возврата – 52 тысячи рублей в год, что составляет 13% от суммы взносов в программу в размере 400 тысяч рублей.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13640" y="3153348"/>
            <a:ext cx="37018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3D9366"/>
                </a:solidFill>
              </a:rPr>
              <a:t>Третье: средства застрахованы </a:t>
            </a:r>
            <a:r>
              <a:rPr lang="ru-RU" b="1" dirty="0" smtClean="0">
                <a:solidFill>
                  <a:srgbClr val="3D9366"/>
                </a:solidFill>
              </a:rPr>
              <a:t>АСВ</a:t>
            </a:r>
            <a:endParaRPr lang="ru-RU" b="1" dirty="0">
              <a:solidFill>
                <a:srgbClr val="3D9366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2639" y="3509978"/>
            <a:ext cx="610992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Внесенные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средства будут застрахованы государством в лице Агентства по страхованию вкладов (АСВ).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Размер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страхового покрытия – 2,8 млн рублей, а также средства пенсионных накоплений в случае их перевода в Программу и суммы </a:t>
            </a:r>
            <a:r>
              <a:rPr lang="ru-RU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софинансирования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65" y="6136297"/>
            <a:ext cx="1816765" cy="44504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56" y="727946"/>
            <a:ext cx="554784" cy="3109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56" y="3199055"/>
            <a:ext cx="554784" cy="31092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6122" y="883407"/>
            <a:ext cx="1310754" cy="17211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t="74751"/>
          <a:stretch/>
        </p:blipFill>
        <p:spPr>
          <a:xfrm>
            <a:off x="2382443" y="4969692"/>
            <a:ext cx="1767993" cy="1611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56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7628" y="323608"/>
            <a:ext cx="5353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3D9366"/>
                </a:solidFill>
              </a:rPr>
              <a:t>Правила </a:t>
            </a:r>
            <a:r>
              <a:rPr lang="ru-RU" sz="2800" b="1" dirty="0" err="1">
                <a:solidFill>
                  <a:srgbClr val="3D9366"/>
                </a:solidFill>
              </a:rPr>
              <a:t>софинансирования</a:t>
            </a:r>
            <a:endParaRPr lang="ru-RU" sz="2800" b="1" dirty="0">
              <a:solidFill>
                <a:srgbClr val="3D9366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3676" y="846828"/>
            <a:ext cx="629890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Коэффициент поддержки со стороны государства будет зависеть от дохода участника Программы:</a:t>
            </a:r>
          </a:p>
          <a:p>
            <a:pPr algn="just"/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285750" indent="-285750" algn="just">
              <a:buClr>
                <a:srgbClr val="E85920"/>
              </a:buCl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доходом до 80 тысяч рублей в месяц формула такая: один рубль государства на один рубль гражданина;</a:t>
            </a:r>
          </a:p>
          <a:p>
            <a:pPr marL="285750" indent="-285750" algn="just">
              <a:buClr>
                <a:srgbClr val="E85920"/>
              </a:buCl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доходом от 80 до 150 тысяч рублей: один рубль государства на два рубля гражданина;</a:t>
            </a:r>
          </a:p>
          <a:p>
            <a:pPr marL="285750" indent="-285750" algn="just">
              <a:buClr>
                <a:srgbClr val="E85920"/>
              </a:buCl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 доходом выше 150 тысяч рублей в месяц: тот же один рубль государства на четыре рубля гражданина;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5631" y="3432151"/>
            <a:ext cx="46751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   </a:t>
            </a:r>
            <a:endParaRPr 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18" y="6166959"/>
            <a:ext cx="1816765" cy="44504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2017" y="3581637"/>
            <a:ext cx="4340221" cy="2435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74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5040" y="314960"/>
            <a:ext cx="518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3D9366"/>
                </a:solidFill>
              </a:rPr>
              <a:t>Как будут осуществляться выплаты?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55600" y="939185"/>
            <a:ext cx="603504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E85920"/>
              </a:buCl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Участник Программы сможет рассчитывать на получение дополнительного дохода по истечении 15 лет формирования сбережений или при достижении определенного возраста – 55 лет для женщин, 60 лет для мужчин. </a:t>
            </a:r>
          </a:p>
          <a:p>
            <a:pPr marL="285750" indent="-285750" algn="just">
              <a:buClr>
                <a:srgbClr val="E85920"/>
              </a:buCl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ожно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будет выбрать период регулярных выплат: в базовых условиях значится срок в десять лет. </a:t>
            </a:r>
            <a:endParaRPr lang="ru-RU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43144" y="315314"/>
            <a:ext cx="542591" cy="5425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98271" y="3051790"/>
            <a:ext cx="2780017" cy="36538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5600" y="2913340"/>
            <a:ext cx="37719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E85920"/>
              </a:buCl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Возможны пожизненные выплаты (накопленная сумма будет разделена на средние показатели возраста дожития). Если этот возраст будет превышен, то НПФ берет расходы на себя.</a:t>
            </a:r>
          </a:p>
          <a:p>
            <a:pPr marL="285750" indent="-285750" algn="just">
              <a:buClr>
                <a:srgbClr val="E85920"/>
              </a:buClr>
              <a:buFont typeface="Courier New" panose="02070309020205020404" pitchFamily="49" charset="0"/>
              <a:buChar char="o"/>
            </a:pP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Еще один вариант – получить единовременную выплату сформированных сбережений. </a:t>
            </a:r>
          </a:p>
        </p:txBody>
      </p:sp>
    </p:spTree>
    <p:extLst>
      <p:ext uri="{BB962C8B-B14F-4D97-AF65-F5344CB8AC3E}">
        <p14:creationId xmlns:p14="http://schemas.microsoft.com/office/powerpoint/2010/main" val="4835643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иний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4079</TotalTime>
  <Words>419</Words>
  <Application>Microsoft Office PowerPoint</Application>
  <PresentationFormat>Произвольный</PresentationFormat>
  <Paragraphs>34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Маргарита Александровна</dc:creator>
  <cp:lastModifiedBy>Мясоедова Мария Михайловна</cp:lastModifiedBy>
  <cp:revision>261</cp:revision>
  <dcterms:created xsi:type="dcterms:W3CDTF">2022-11-22T12:52:37Z</dcterms:created>
  <dcterms:modified xsi:type="dcterms:W3CDTF">2024-04-02T07:57:40Z</dcterms:modified>
</cp:coreProperties>
</file>